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1086" y="2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jpeg>
</file>

<file path=ppt/media/image11.jpeg>
</file>

<file path=ppt/media/image12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tr-TR" smtClean="0"/>
              <a:t>Asıl alt başlık stilini düzenlemek için tıklatın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tr-TR" smtClean="0"/>
              <a:t>Asıl metin stillerini düzenlemek için tıklatın</a:t>
            </a:r>
          </a:p>
          <a:p>
            <a:pPr lvl="1" eaLnBrk="1" latinLnBrk="0" hangingPunct="1"/>
            <a:r>
              <a:rPr lang="tr-TR" smtClean="0"/>
              <a:t>İkinci düzey</a:t>
            </a:r>
          </a:p>
          <a:p>
            <a:pPr lvl="2" eaLnBrk="1" latinLnBrk="0" hangingPunct="1"/>
            <a:r>
              <a:rPr lang="tr-TR" smtClean="0"/>
              <a:t>Üçüncü düzey</a:t>
            </a:r>
          </a:p>
          <a:p>
            <a:pPr lvl="3" eaLnBrk="1" latinLnBrk="0" hangingPunct="1"/>
            <a:r>
              <a:rPr lang="tr-TR" smtClean="0"/>
              <a:t>Dördüncü düzey</a:t>
            </a:r>
          </a:p>
          <a:p>
            <a:pPr lvl="4" eaLnBrk="1" latinLnBrk="0" hangingPunct="1"/>
            <a:r>
              <a:rPr lang="tr-TR" smtClean="0"/>
              <a:t>Beşinci düzey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tr-TR" smtClean="0"/>
              <a:t>Resim eklemek için simgeyi tıklatın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tr-TR" smtClean="0"/>
              <a:t>Asıl başlık stili için tıklatın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tr-TR" smtClean="0"/>
              <a:t>Asıl metin stillerini düzenlemek için tıklatın</a:t>
            </a:r>
          </a:p>
          <a:p>
            <a:pPr lvl="1" eaLnBrk="1" latinLnBrk="0" hangingPunct="1"/>
            <a:r>
              <a:rPr kumimoji="0" lang="tr-TR" smtClean="0"/>
              <a:t>İkinci düzey</a:t>
            </a:r>
          </a:p>
          <a:p>
            <a:pPr lvl="2" eaLnBrk="1" latinLnBrk="0" hangingPunct="1"/>
            <a:r>
              <a:rPr kumimoji="0" lang="tr-TR" smtClean="0"/>
              <a:t>Üçüncü düzey</a:t>
            </a:r>
          </a:p>
          <a:p>
            <a:pPr lvl="3" eaLnBrk="1" latinLnBrk="0" hangingPunct="1"/>
            <a:r>
              <a:rPr kumimoji="0" lang="tr-TR" smtClean="0"/>
              <a:t>Dördüncü düzey</a:t>
            </a:r>
          </a:p>
          <a:p>
            <a:pPr lvl="4" eaLnBrk="1" latinLnBrk="0" hangingPunct="1"/>
            <a:r>
              <a:rPr kumimoji="0" lang="tr-TR" smtClean="0"/>
              <a:t>Beşinci düzey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392FE2E-E923-4509-8397-9443D900B249}" type="datetimeFigureOut">
              <a:rPr lang="tr-TR" smtClean="0"/>
              <a:t>25.02.2021</a:t>
            </a:fld>
            <a:endParaRPr lang="tr-TR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8DD95B90-FA2C-4184-A1FF-037AE817BAA3}" type="slidenum">
              <a:rPr lang="tr-TR" smtClean="0"/>
              <a:t>‹#›</a:t>
            </a:fld>
            <a:endParaRPr lang="tr-TR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9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 smtClean="0"/>
              <a:t>SAYISAL ANALİZ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 smtClean="0"/>
              <a:t>ÖĞR.GÖR. CENGİZ GÖK- 2021 BAHAR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55860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 smtClean="0"/>
              <a:t>Mutlak ve </a:t>
            </a:r>
            <a:r>
              <a:rPr lang="tr-TR" dirty="0" err="1" smtClean="0"/>
              <a:t>Relatif</a:t>
            </a:r>
            <a:r>
              <a:rPr lang="tr-TR" dirty="0" smtClean="0"/>
              <a:t>(göreceli ) Hata</a:t>
            </a:r>
            <a:endParaRPr lang="tr-T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İçerik Yer Tutucusu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tr-TR" dirty="0" smtClean="0"/>
                  <a:t>Bir a sayısının  gerçek değeri ile yaklaşık değeri(a* ) arasındaki fark </a:t>
                </a:r>
                <a:r>
                  <a:rPr lang="tr-TR" dirty="0" smtClean="0">
                    <a:solidFill>
                      <a:srgbClr val="FF0000"/>
                    </a:solidFill>
                  </a:rPr>
                  <a:t>mutlak</a:t>
                </a:r>
                <a:r>
                  <a:rPr lang="tr-TR" dirty="0" smtClean="0"/>
                  <a:t> hatadır. </a:t>
                </a:r>
              </a:p>
              <a:p>
                <a:pPr marL="0" indent="0">
                  <a:buNone/>
                </a:pPr>
                <a:r>
                  <a:rPr lang="tr-TR" dirty="0"/>
                  <a:t> </a:t>
                </a:r>
                <a:r>
                  <a:rPr lang="tr-TR" dirty="0" smtClean="0"/>
                  <a:t>     </a:t>
                </a:r>
                <a14:m>
                  <m:oMath xmlns:m="http://schemas.openxmlformats.org/officeDocument/2006/math">
                    <m:r>
                      <a:rPr lang="tr-TR" i="1" smtClean="0">
                        <a:latin typeface="Cambria Math"/>
                        <a:ea typeface="Cambria Math"/>
                      </a:rPr>
                      <m:t>∆</m:t>
                    </m:r>
                    <m:r>
                      <a:rPr lang="tr-TR" b="0" i="1" smtClean="0">
                        <a:latin typeface="Cambria Math"/>
                        <a:ea typeface="Cambria Math"/>
                      </a:rPr>
                      <m:t>𝑎</m:t>
                    </m:r>
                    <m:r>
                      <a:rPr lang="tr-TR" b="0" i="1" smtClean="0">
                        <a:latin typeface="Cambria Math"/>
                        <a:ea typeface="Cambria Math"/>
                      </a:rPr>
                      <m:t>= </m:t>
                    </m:r>
                    <m:d>
                      <m:dPr>
                        <m:begChr m:val="|"/>
                        <m:endChr m:val="|"/>
                        <m:ctrlPr>
                          <a:rPr lang="tr-TR" b="0" i="1" smtClean="0">
                            <a:latin typeface="Cambria Math"/>
                            <a:ea typeface="Cambria Math"/>
                          </a:rPr>
                        </m:ctrlPr>
                      </m:dPr>
                      <m:e>
                        <m:r>
                          <a:rPr lang="tr-TR" b="0" i="1" smtClean="0">
                            <a:latin typeface="Cambria Math"/>
                            <a:ea typeface="Cambria Math"/>
                          </a:rPr>
                          <m:t>𝑎</m:t>
                        </m:r>
                        <m:r>
                          <a:rPr lang="tr-TR" b="0" i="1" baseline="30000" smtClean="0">
                            <a:latin typeface="Cambria Math"/>
                            <a:ea typeface="Cambria Math"/>
                          </a:rPr>
                          <m:t>∗</m:t>
                        </m:r>
                        <m:r>
                          <a:rPr lang="tr-TR" b="0" i="1" smtClean="0">
                            <a:latin typeface="Cambria Math"/>
                            <a:ea typeface="Cambria Math"/>
                          </a:rPr>
                          <m:t>−</m:t>
                        </m:r>
                        <m:r>
                          <a:rPr lang="tr-TR" b="0" i="1" smtClean="0">
                            <a:latin typeface="Cambria Math"/>
                            <a:ea typeface="Cambria Math"/>
                          </a:rPr>
                          <m:t>𝑎</m:t>
                        </m:r>
                      </m:e>
                    </m:d>
                  </m:oMath>
                </a14:m>
                <a:r>
                  <a:rPr lang="tr-TR" dirty="0" smtClean="0"/>
                  <a:t>               (</a:t>
                </a:r>
                <a14:m>
                  <m:oMath xmlns:m="http://schemas.openxmlformats.org/officeDocument/2006/math">
                    <m:r>
                      <a:rPr lang="tr-TR" i="1">
                        <a:latin typeface="Cambria Math"/>
                        <a:ea typeface="Cambria Math"/>
                      </a:rPr>
                      <m:t>∆</m:t>
                    </m:r>
                    <m:r>
                      <a:rPr lang="tr-TR" i="1">
                        <a:latin typeface="Cambria Math"/>
                        <a:ea typeface="Cambria Math"/>
                      </a:rPr>
                      <m:t>𝑎</m:t>
                    </m:r>
                  </m:oMath>
                </a14:m>
                <a:r>
                  <a:rPr lang="tr-TR" dirty="0" smtClean="0"/>
                  <a:t>&gt; 0 )</a:t>
                </a:r>
              </a:p>
              <a:p>
                <a:r>
                  <a:rPr lang="tr-TR" dirty="0" err="1" smtClean="0">
                    <a:solidFill>
                      <a:srgbClr val="FF0000"/>
                    </a:solidFill>
                  </a:rPr>
                  <a:t>Relatif</a:t>
                </a:r>
                <a:r>
                  <a:rPr lang="tr-TR" dirty="0" smtClean="0"/>
                  <a:t> Hata :  Bir a sayısının mutlak hatasının a sayısına oranıdır.</a:t>
                </a:r>
              </a:p>
              <a:p>
                <a:pPr marL="0" indent="0">
                  <a:buNone/>
                </a:pPr>
                <a:r>
                  <a:rPr lang="tr-TR" dirty="0"/>
                  <a:t> </a:t>
                </a:r>
                <a14:m>
                  <m:oMath xmlns:m="http://schemas.openxmlformats.org/officeDocument/2006/math">
                    <m:r>
                      <a:rPr lang="tr-TR" i="1">
                        <a:latin typeface="Cambria Math"/>
                        <a:ea typeface="Cambria Math"/>
                      </a:rPr>
                      <m:t>𝑎</m:t>
                    </m:r>
                    <m:r>
                      <a:rPr lang="tr-TR" i="1">
                        <a:latin typeface="Cambria Math"/>
                        <a:ea typeface="Cambria Math"/>
                      </a:rPr>
                      <m:t> </m:t>
                    </m:r>
                  </m:oMath>
                </a14:m>
                <a:r>
                  <a:rPr lang="tr-TR" baseline="-25000" dirty="0" smtClean="0"/>
                  <a:t>r  </a:t>
                </a:r>
                <a:r>
                  <a:rPr lang="tr-TR" dirty="0" smtClean="0"/>
                  <a:t> = </a:t>
                </a:r>
                <a14:m>
                  <m:oMath xmlns:m="http://schemas.openxmlformats.org/officeDocument/2006/math">
                    <m:r>
                      <a:rPr lang="tr-TR" i="1">
                        <a:latin typeface="Cambria Math"/>
                        <a:ea typeface="Cambria Math"/>
                      </a:rPr>
                      <m:t>∆</m:t>
                    </m:r>
                    <m:r>
                      <a:rPr lang="tr-TR" i="1">
                        <a:latin typeface="Cambria Math"/>
                        <a:ea typeface="Cambria Math"/>
                      </a:rPr>
                      <m:t>𝑎</m:t>
                    </m:r>
                  </m:oMath>
                </a14:m>
                <a:r>
                  <a:rPr lang="tr-TR" baseline="-25000" dirty="0" smtClean="0"/>
                  <a:t> </a:t>
                </a:r>
                <a:r>
                  <a:rPr lang="tr-TR" dirty="0" smtClean="0"/>
                  <a:t>/ </a:t>
                </a:r>
                <a14:m>
                  <m:oMath xmlns:m="http://schemas.openxmlformats.org/officeDocument/2006/math">
                    <m:r>
                      <a:rPr lang="tr-TR" i="1">
                        <a:latin typeface="Cambria Math"/>
                        <a:ea typeface="Cambria Math"/>
                      </a:rPr>
                      <m:t>𝑎</m:t>
                    </m:r>
                  </m:oMath>
                </a14:m>
                <a:endParaRPr lang="tr-TR" baseline="-25000" dirty="0" smtClean="0"/>
              </a:p>
              <a:p>
                <a:pPr marL="0" indent="0" algn="ctr">
                  <a:buNone/>
                </a:pPr>
                <a:r>
                  <a:rPr lang="tr-TR" baseline="-25000" dirty="0"/>
                  <a:t> </a:t>
                </a:r>
                <a:r>
                  <a:rPr lang="tr-TR" sz="3600" dirty="0" smtClean="0">
                    <a:solidFill>
                      <a:srgbClr val="FF0000"/>
                    </a:solidFill>
                    <a:latin typeface="+mj-lt"/>
                  </a:rPr>
                  <a:t>Hangisi Daha Anlamlı ?</a:t>
                </a:r>
                <a:endParaRPr lang="tr-TR" dirty="0">
                  <a:solidFill>
                    <a:srgbClr val="FF0000"/>
                  </a:solidFill>
                  <a:latin typeface="+mj-lt"/>
                </a:endParaRPr>
              </a:p>
            </p:txBody>
          </p:sp>
        </mc:Choice>
        <mc:Fallback xmlns="">
          <p:sp>
            <p:nvSpPr>
              <p:cNvPr id="3" name="İçerik Yer Tutucus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889" t="-111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19514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tr-TR" sz="3200" dirty="0" smtClean="0"/>
              <a:t>Lineer Denklem Takımı Çözüm Yöntemleri</a:t>
            </a:r>
            <a:endParaRPr lang="tr-TR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tr-TR" dirty="0" smtClean="0"/>
              <a:t>AX=b  şeklindeki lineer denklemlerin çözümü olması için A matrisinin </a:t>
            </a:r>
            <a:r>
              <a:rPr lang="tr-TR" u="sng" dirty="0" smtClean="0"/>
              <a:t>tekil olmayan </a:t>
            </a:r>
            <a:r>
              <a:rPr lang="tr-TR" dirty="0" smtClean="0"/>
              <a:t>bir kare matris olması gerekir. Tekil matris  </a:t>
            </a:r>
            <a:r>
              <a:rPr lang="tr-TR" dirty="0" err="1" smtClean="0"/>
              <a:t>det</a:t>
            </a:r>
            <a:r>
              <a:rPr lang="tr-TR" dirty="0" smtClean="0"/>
              <a:t>(A)= | A | </a:t>
            </a:r>
            <a:r>
              <a:rPr lang="tr-TR" smtClean="0"/>
              <a:t>= </a:t>
            </a:r>
            <a:r>
              <a:rPr lang="tr-TR" smtClean="0"/>
              <a:t>O  </a:t>
            </a:r>
            <a:r>
              <a:rPr lang="tr-TR" dirty="0" smtClean="0"/>
              <a:t>olan matristir.</a:t>
            </a:r>
          </a:p>
          <a:p>
            <a:r>
              <a:rPr lang="tr-TR" dirty="0" smtClean="0"/>
              <a:t>Çözüm Yöntemleri 2 ye ayrılır:</a:t>
            </a:r>
          </a:p>
          <a:p>
            <a:r>
              <a:rPr lang="tr-TR" dirty="0" smtClean="0"/>
              <a:t>Direk Yöntemler: Belli adım sayısından sonra kesin sonucun bulunduğu yöntemlerdir. (</a:t>
            </a:r>
            <a:r>
              <a:rPr lang="tr-TR" dirty="0" err="1" smtClean="0"/>
              <a:t>Cramer</a:t>
            </a:r>
            <a:r>
              <a:rPr lang="tr-TR" dirty="0" smtClean="0"/>
              <a:t> ve Eliminasyon Yöntemleri vb.)</a:t>
            </a:r>
          </a:p>
          <a:p>
            <a:r>
              <a:rPr lang="tr-TR" dirty="0" smtClean="0"/>
              <a:t>Dolaylı Yöntemler: Bir başlangıç değeri seçilerek , ardışık yaklaşım yapılan, yeteri doğrulukta yaklaşım yapıldıktan sonra köklerin bulunduğu yöntemlerdir. Başlangıçta seçilen (kabul edilen) köklerin düzeltme işlemleridir.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603824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 smtClean="0"/>
              <a:t>1-Direk Yöntem (</a:t>
            </a:r>
            <a:r>
              <a:rPr lang="tr-TR" dirty="0" err="1" smtClean="0"/>
              <a:t>Cramer</a:t>
            </a:r>
            <a:r>
              <a:rPr lang="tr-TR" dirty="0" smtClean="0"/>
              <a:t> Yöntemi)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457200" y="1935480"/>
            <a:ext cx="8229600" cy="2357616"/>
          </a:xfrm>
        </p:spPr>
        <p:txBody>
          <a:bodyPr/>
          <a:lstStyle/>
          <a:p>
            <a:r>
              <a:rPr lang="tr-TR" dirty="0" smtClean="0"/>
              <a:t>AX=b  şeklindeki lineer denklemlerin çözümünde kullanılır. Burada</a:t>
            </a:r>
          </a:p>
          <a:p>
            <a:pPr marL="0" indent="0">
              <a:buNone/>
            </a:pPr>
            <a:r>
              <a:rPr lang="tr-TR" dirty="0" smtClean="0"/>
              <a:t> A:katsayılar matrisi</a:t>
            </a:r>
          </a:p>
          <a:p>
            <a:pPr marL="0" indent="0">
              <a:buNone/>
            </a:pPr>
            <a:r>
              <a:rPr lang="tr-TR" dirty="0" smtClean="0"/>
              <a:t>X= bilinmeyenler vektörü</a:t>
            </a:r>
          </a:p>
          <a:p>
            <a:pPr marL="0" indent="0">
              <a:buNone/>
            </a:pPr>
            <a:r>
              <a:rPr lang="tr-TR" dirty="0" smtClean="0"/>
              <a:t>b: sabit terimler vektörü</a:t>
            </a:r>
          </a:p>
          <a:p>
            <a:pPr marL="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9080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Cramer</a:t>
            </a:r>
            <a:r>
              <a:rPr lang="tr-TR" dirty="0" smtClean="0"/>
              <a:t> Yöntemi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15"/>
          <a:stretch/>
        </p:blipFill>
        <p:spPr>
          <a:xfrm>
            <a:off x="457200" y="2132650"/>
            <a:ext cx="8229600" cy="399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059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Cramer</a:t>
            </a:r>
            <a:r>
              <a:rPr lang="tr-TR" dirty="0" smtClean="0"/>
              <a:t> Yöntemi 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24" r="24466" b="26558"/>
          <a:stretch/>
        </p:blipFill>
        <p:spPr>
          <a:xfrm>
            <a:off x="179512" y="2060849"/>
            <a:ext cx="8501977" cy="2736304"/>
          </a:xfr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02" b="24859"/>
          <a:stretch/>
        </p:blipFill>
        <p:spPr>
          <a:xfrm>
            <a:off x="107504" y="4221088"/>
            <a:ext cx="8568952" cy="234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29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Cramer</a:t>
            </a:r>
            <a:r>
              <a:rPr lang="tr-TR" dirty="0" smtClean="0"/>
              <a:t> yöntemi- 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9" r="6801"/>
          <a:stretch/>
        </p:blipFill>
        <p:spPr>
          <a:xfrm>
            <a:off x="670278" y="2292824"/>
            <a:ext cx="7272719" cy="4031776"/>
          </a:xfrm>
        </p:spPr>
      </p:pic>
    </p:spTree>
    <p:extLst>
      <p:ext uri="{BB962C8B-B14F-4D97-AF65-F5344CB8AC3E}">
        <p14:creationId xmlns:p14="http://schemas.microsoft.com/office/powerpoint/2010/main" val="420941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Cramer</a:t>
            </a:r>
            <a:r>
              <a:rPr lang="tr-TR" dirty="0" smtClean="0"/>
              <a:t> -Örnek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78" y="1935163"/>
            <a:ext cx="7803443" cy="4389437"/>
          </a:xfrm>
        </p:spPr>
      </p:pic>
    </p:spTree>
    <p:extLst>
      <p:ext uri="{BB962C8B-B14F-4D97-AF65-F5344CB8AC3E}">
        <p14:creationId xmlns:p14="http://schemas.microsoft.com/office/powerpoint/2010/main" val="401835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Cramer</a:t>
            </a:r>
            <a:r>
              <a:rPr lang="tr-TR" dirty="0" smtClean="0"/>
              <a:t> –Örnek2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434"/>
          <a:stretch/>
        </p:blipFill>
        <p:spPr>
          <a:xfrm>
            <a:off x="670278" y="2524836"/>
            <a:ext cx="7803443" cy="3799764"/>
          </a:xfrm>
        </p:spPr>
      </p:pic>
    </p:spTree>
    <p:extLst>
      <p:ext uri="{BB962C8B-B14F-4D97-AF65-F5344CB8AC3E}">
        <p14:creationId xmlns:p14="http://schemas.microsoft.com/office/powerpoint/2010/main" val="4029718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Örnek2-devam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636" b="20339"/>
          <a:stretch/>
        </p:blipFill>
        <p:spPr>
          <a:xfrm>
            <a:off x="611560" y="1988840"/>
            <a:ext cx="7803443" cy="3029803"/>
          </a:xfr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75" t="29768" r="12687" b="35249"/>
          <a:stretch/>
        </p:blipFill>
        <p:spPr>
          <a:xfrm>
            <a:off x="586854" y="5058628"/>
            <a:ext cx="7801570" cy="179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80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2-  Gauss Eliminasyon Yöntemi</a:t>
            </a:r>
            <a:endParaRPr lang="tr-T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İçerik Yer Tutucusu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tr-TR" dirty="0" smtClean="0"/>
                  <a:t>Bilinmeyenlerin sistematik bir şekilde yok edilerek katsayılar matrisinin bir üst üçgen matrisine (köşegen altındaki elemanların sıfır olduğu matris ) dönüştürülmesi esasına dayanır. Matris üzerinde Temel satır ve sütun operasyonları yapılarak bu dönüştürme işlemi yapılır.</a:t>
                </a:r>
              </a:p>
              <a:p>
                <a:pPr marL="0" indent="0">
                  <a:buNone/>
                </a:pPr>
                <a:endParaRPr lang="tr-TR" dirty="0" smtClean="0"/>
              </a:p>
              <a:p>
                <a:pPr marL="0" indent="0">
                  <a:buNone/>
                </a:pPr>
                <a:r>
                  <a:rPr lang="tr-TR" dirty="0" smtClean="0"/>
                  <a:t>A=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tr-TR" i="1" smtClean="0">
                            <a:latin typeface="Cambria Math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tr-TR" i="1" smtClean="0">
                                <a:latin typeface="Cambria Math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tr-TR" b="0" i="1" smtClean="0">
                                  <a:latin typeface="Cambria Math"/>
                                </a:rPr>
                                <m:t>𝑎</m:t>
                              </m:r>
                              <m:r>
                                <a:rPr lang="tr-TR" b="0" i="1" baseline="-25000" smtClean="0">
                                  <a:latin typeface="Cambria Math"/>
                                </a:rPr>
                                <m:t>11</m:t>
                              </m:r>
                            </m:e>
                            <m:e>
                              <m:r>
                                <a:rPr lang="tr-TR" i="1" smtClean="0">
                                  <a:latin typeface="Cambria Math"/>
                                </a:rPr>
                                <m:t>⋯</m:t>
                              </m:r>
                            </m:e>
                            <m:e>
                              <m:r>
                                <a:rPr lang="tr-TR" b="0" i="1" smtClean="0">
                                  <a:latin typeface="Cambria Math"/>
                                </a:rPr>
                                <m:t>𝑎</m:t>
                              </m:r>
                              <m:r>
                                <a:rPr lang="tr-TR" b="0" i="1" baseline="-25000" smtClean="0">
                                  <a:latin typeface="Cambria Math"/>
                                </a:rPr>
                                <m:t>1</m:t>
                              </m:r>
                              <m:r>
                                <a:rPr lang="tr-TR" b="0" i="1" baseline="-25000" smtClean="0">
                                  <a:latin typeface="Cambria Math"/>
                                </a:rPr>
                                <m:t>𝑛</m:t>
                              </m:r>
                            </m:e>
                          </m:mr>
                          <m:mr>
                            <m:e>
                              <m:r>
                                <a:rPr lang="tr-TR" i="1" smtClean="0">
                                  <a:latin typeface="Cambria Math"/>
                                </a:rPr>
                                <m:t>⋮</m:t>
                              </m:r>
                            </m:e>
                            <m:e>
                              <m:r>
                                <a:rPr lang="tr-TR" i="1" smtClean="0">
                                  <a:latin typeface="Cambria Math"/>
                                </a:rPr>
                                <m:t>⋱</m:t>
                              </m:r>
                            </m:e>
                            <m:e>
                              <m:r>
                                <a:rPr lang="tr-TR" i="1" smtClean="0">
                                  <a:latin typeface="Cambria Math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r>
                                <a:rPr lang="tr-TR" b="0" i="1" smtClean="0">
                                  <a:latin typeface="Cambria Math"/>
                                </a:rPr>
                                <m:t>0</m:t>
                              </m:r>
                            </m:e>
                            <m:e>
                              <m:r>
                                <a:rPr lang="tr-TR" i="1" smtClean="0">
                                  <a:latin typeface="Cambria Math"/>
                                </a:rPr>
                                <m:t>⋯</m:t>
                              </m:r>
                            </m:e>
                            <m:e>
                              <m:r>
                                <a:rPr lang="tr-TR" b="0" i="1" smtClean="0">
                                  <a:latin typeface="Cambria Math"/>
                                </a:rPr>
                                <m:t>𝑎</m:t>
                              </m:r>
                              <m:r>
                                <a:rPr lang="tr-TR" b="0" i="1" baseline="-25000" smtClean="0">
                                  <a:latin typeface="Cambria Math"/>
                                </a:rPr>
                                <m:t>𝑛𝑛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tr-TR" dirty="0" smtClean="0"/>
                  <a:t>            </a:t>
                </a:r>
                <a:r>
                  <a:rPr lang="tr-TR" dirty="0" err="1" smtClean="0"/>
                  <a:t>X</a:t>
                </a:r>
                <a:r>
                  <a:rPr lang="tr-TR" baseline="-25000" dirty="0" err="1"/>
                  <a:t>n</a:t>
                </a:r>
                <a:r>
                  <a:rPr lang="tr-TR" dirty="0" smtClean="0"/>
                  <a:t> =</a:t>
                </a:r>
                <a:r>
                  <a:rPr lang="tr-TR" dirty="0" err="1" smtClean="0"/>
                  <a:t>b</a:t>
                </a:r>
                <a:r>
                  <a:rPr lang="tr-TR" baseline="-25000" dirty="0" err="1" smtClean="0"/>
                  <a:t>n</a:t>
                </a:r>
                <a:r>
                  <a:rPr lang="tr-TR" dirty="0" smtClean="0"/>
                  <a:t>  / </a:t>
                </a:r>
                <a:r>
                  <a:rPr lang="tr-TR" dirty="0" err="1" smtClean="0"/>
                  <a:t>a</a:t>
                </a:r>
                <a:r>
                  <a:rPr lang="tr-TR" baseline="-25000" dirty="0" err="1" smtClean="0"/>
                  <a:t>nn</a:t>
                </a:r>
                <a:endParaRPr lang="tr-TR" baseline="-25000" dirty="0"/>
              </a:p>
            </p:txBody>
          </p:sp>
        </mc:Choice>
        <mc:Fallback xmlns="">
          <p:sp>
            <p:nvSpPr>
              <p:cNvPr id="3" name="İçerik Yer Tutucus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259" t="-1111" r="-222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76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PLAN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 smtClean="0"/>
              <a:t>Sayısal İşlemlerde Hatalar</a:t>
            </a:r>
          </a:p>
          <a:p>
            <a:r>
              <a:rPr lang="tr-TR" dirty="0" smtClean="0"/>
              <a:t>Lineer Denklem sistemleri Çözüm Yöntemleri</a:t>
            </a:r>
          </a:p>
          <a:p>
            <a:pPr lvl="1"/>
            <a:r>
              <a:rPr lang="tr-TR" dirty="0" smtClean="0"/>
              <a:t>Direk Yöntemler</a:t>
            </a:r>
          </a:p>
          <a:p>
            <a:pPr lvl="1"/>
            <a:r>
              <a:rPr lang="tr-TR" dirty="0" smtClean="0"/>
              <a:t>Dolaylı yöntemler</a:t>
            </a:r>
          </a:p>
          <a:p>
            <a:r>
              <a:rPr lang="tr-TR" dirty="0" smtClean="0"/>
              <a:t>Matrislerde İşlemler, </a:t>
            </a:r>
            <a:r>
              <a:rPr lang="tr-TR" dirty="0" err="1" smtClean="0"/>
              <a:t>özdeğer</a:t>
            </a:r>
            <a:r>
              <a:rPr lang="tr-TR" dirty="0" smtClean="0"/>
              <a:t> ve </a:t>
            </a:r>
            <a:r>
              <a:rPr lang="tr-TR" dirty="0" err="1" smtClean="0"/>
              <a:t>özvektörler</a:t>
            </a:r>
            <a:endParaRPr lang="tr-TR" dirty="0" smtClean="0"/>
          </a:p>
          <a:p>
            <a:r>
              <a:rPr lang="tr-TR" dirty="0" smtClean="0"/>
              <a:t>Lineer Olmayan denklem sistemleri Çözüm Yöntemleri</a:t>
            </a:r>
          </a:p>
          <a:p>
            <a:r>
              <a:rPr lang="tr-TR" dirty="0" err="1" smtClean="0"/>
              <a:t>İnterpolasyon</a:t>
            </a:r>
            <a:endParaRPr lang="tr-TR" dirty="0" smtClean="0"/>
          </a:p>
          <a:p>
            <a:r>
              <a:rPr lang="tr-TR" dirty="0" smtClean="0"/>
              <a:t>Eğri Uydurma</a:t>
            </a:r>
          </a:p>
          <a:p>
            <a:r>
              <a:rPr lang="tr-TR" dirty="0" smtClean="0"/>
              <a:t>Sayısal İntegral</a:t>
            </a:r>
          </a:p>
          <a:p>
            <a:pPr marL="0" indent="0">
              <a:buNone/>
            </a:pPr>
            <a:endParaRPr lang="tr-TR" dirty="0" smtClean="0"/>
          </a:p>
          <a:p>
            <a:endParaRPr lang="tr-TR" dirty="0" smtClean="0"/>
          </a:p>
        </p:txBody>
      </p:sp>
    </p:spTree>
    <p:extLst>
      <p:ext uri="{BB962C8B-B14F-4D97-AF65-F5344CB8AC3E}">
        <p14:creationId xmlns:p14="http://schemas.microsoft.com/office/powerpoint/2010/main" val="872112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986"/>
          <a:stretch/>
        </p:blipFill>
        <p:spPr>
          <a:xfrm>
            <a:off x="670278" y="1935163"/>
            <a:ext cx="7803443" cy="3687715"/>
          </a:xfrm>
        </p:spPr>
      </p:pic>
    </p:spTree>
    <p:extLst>
      <p:ext uri="{BB962C8B-B14F-4D97-AF65-F5344CB8AC3E}">
        <p14:creationId xmlns:p14="http://schemas.microsoft.com/office/powerpoint/2010/main" val="3027765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098"/>
          <a:stretch/>
        </p:blipFill>
        <p:spPr>
          <a:xfrm>
            <a:off x="539552" y="2276872"/>
            <a:ext cx="7803443" cy="3595048"/>
          </a:xfrm>
        </p:spPr>
      </p:pic>
    </p:spTree>
    <p:extLst>
      <p:ext uri="{BB962C8B-B14F-4D97-AF65-F5344CB8AC3E}">
        <p14:creationId xmlns:p14="http://schemas.microsoft.com/office/powerpoint/2010/main" val="37849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Örnek2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4627" b="16919"/>
          <a:stretch/>
        </p:blipFill>
        <p:spPr>
          <a:xfrm>
            <a:off x="611560" y="2276872"/>
            <a:ext cx="7803443" cy="2565779"/>
          </a:xfrm>
        </p:spPr>
      </p:pic>
      <p:sp>
        <p:nvSpPr>
          <p:cNvPr id="5" name="Metin kutusu 4"/>
          <p:cNvSpPr txBox="1"/>
          <p:nvPr/>
        </p:nvSpPr>
        <p:spPr>
          <a:xfrm>
            <a:off x="5292080" y="3284984"/>
            <a:ext cx="3168352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tr-TR" dirty="0" smtClean="0"/>
          </a:p>
          <a:p>
            <a:endParaRPr lang="tr-TR" dirty="0"/>
          </a:p>
          <a:p>
            <a:endParaRPr lang="tr-TR" dirty="0" smtClean="0"/>
          </a:p>
          <a:p>
            <a:endParaRPr lang="tr-TR" dirty="0"/>
          </a:p>
          <a:p>
            <a:endParaRPr lang="tr-TR" dirty="0" smtClean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8755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dirty="0" smtClean="0"/>
              <a:t>Örnek2-devam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182" b="19718"/>
          <a:stretch/>
        </p:blipFill>
        <p:spPr>
          <a:xfrm>
            <a:off x="670278" y="3084394"/>
            <a:ext cx="7803443" cy="2374710"/>
          </a:xfrm>
        </p:spPr>
      </p:pic>
      <p:sp>
        <p:nvSpPr>
          <p:cNvPr id="5" name="Metin kutusu 4"/>
          <p:cNvSpPr txBox="1"/>
          <p:nvPr/>
        </p:nvSpPr>
        <p:spPr>
          <a:xfrm>
            <a:off x="1115616" y="2708920"/>
            <a:ext cx="3666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1.Adım:  Normalleştirme: 1.satır  / 3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25562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Örnek2-devam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5560" b="18474"/>
          <a:stretch/>
        </p:blipFill>
        <p:spPr>
          <a:xfrm>
            <a:off x="670278" y="3057099"/>
            <a:ext cx="7803443" cy="2456597"/>
          </a:xfrm>
        </p:spPr>
      </p:pic>
      <p:sp>
        <p:nvSpPr>
          <p:cNvPr id="5" name="Metin kutusu 4"/>
          <p:cNvSpPr txBox="1"/>
          <p:nvPr/>
        </p:nvSpPr>
        <p:spPr>
          <a:xfrm>
            <a:off x="827584" y="2708920"/>
            <a:ext cx="3993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Adım 2)  2.satır=2.satır – (0,1 * 1.satır )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0439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Örnek2-devam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736" b="13188"/>
          <a:stretch/>
        </p:blipFill>
        <p:spPr>
          <a:xfrm>
            <a:off x="611560" y="2420888"/>
            <a:ext cx="7803443" cy="2593074"/>
          </a:xfrm>
        </p:spPr>
      </p:pic>
    </p:spTree>
    <p:extLst>
      <p:ext uri="{BB962C8B-B14F-4D97-AF65-F5344CB8AC3E}">
        <p14:creationId xmlns:p14="http://schemas.microsoft.com/office/powerpoint/2010/main" val="118311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Örnek2-devam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972"/>
          <a:stretch/>
        </p:blipFill>
        <p:spPr>
          <a:xfrm>
            <a:off x="670278" y="2197290"/>
            <a:ext cx="7803443" cy="4127310"/>
          </a:xfrm>
        </p:spPr>
      </p:pic>
      <p:sp>
        <p:nvSpPr>
          <p:cNvPr id="5" name="Metin kutusu 4"/>
          <p:cNvSpPr txBox="1"/>
          <p:nvPr/>
        </p:nvSpPr>
        <p:spPr>
          <a:xfrm>
            <a:off x="830192" y="1804174"/>
            <a:ext cx="4249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4. Adım ) Normalleştirme: 2. satır / 7,003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38533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Örnek2-devam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42" r="43179" b="10390"/>
          <a:stretch/>
        </p:blipFill>
        <p:spPr>
          <a:xfrm>
            <a:off x="683568" y="2348880"/>
            <a:ext cx="7704856" cy="3816132"/>
          </a:xfrm>
        </p:spPr>
      </p:pic>
      <p:sp>
        <p:nvSpPr>
          <p:cNvPr id="5" name="Metin kutusu 4"/>
          <p:cNvSpPr txBox="1"/>
          <p:nvPr/>
        </p:nvSpPr>
        <p:spPr>
          <a:xfrm>
            <a:off x="755575" y="1689236"/>
            <a:ext cx="78622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Son Adım) Normal matris çarpımı yaparak X3 bulunur. Geriye yerine koyarak </a:t>
            </a:r>
          </a:p>
          <a:p>
            <a:r>
              <a:rPr lang="tr-TR" dirty="0" smtClean="0"/>
              <a:t>X2 ve X1 bulunur.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91582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395536" y="476672"/>
            <a:ext cx="8229600" cy="1143000"/>
          </a:xfrm>
        </p:spPr>
        <p:txBody>
          <a:bodyPr>
            <a:noAutofit/>
          </a:bodyPr>
          <a:lstStyle/>
          <a:p>
            <a:r>
              <a:rPr lang="tr-TR" sz="3600" dirty="0" smtClean="0"/>
              <a:t>GAUSS JORDAN ELİMİNASYON YÖNTEMİ</a:t>
            </a:r>
            <a:endParaRPr lang="tr-TR" sz="36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Bu yöntemde katsayılar matrisi, bir köşegen matrisine dönüştürülür. Böylece her bilinmeyen yalnızca bir denklemde bulunur.  Bu yöntemde Gauss eliminasyon yönteminde yapılan işlemler köşegenin üzerindeki elemanlara da uygulanır. </a:t>
            </a:r>
          </a:p>
          <a:p>
            <a:r>
              <a:rPr lang="tr-TR" dirty="0" smtClean="0"/>
              <a:t>Gauss Jordan yönteminde, Gauss Eliminasyon yönteminden daha fazla işlem vardır. Buna karşılık geriye yerine koyma işlemi yoktur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1713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904" b="20029"/>
          <a:stretch/>
        </p:blipFill>
        <p:spPr>
          <a:xfrm>
            <a:off x="670278" y="2238234"/>
            <a:ext cx="7803443" cy="3207224"/>
          </a:xfrm>
        </p:spPr>
      </p:pic>
    </p:spTree>
    <p:extLst>
      <p:ext uri="{BB962C8B-B14F-4D97-AF65-F5344CB8AC3E}">
        <p14:creationId xmlns:p14="http://schemas.microsoft.com/office/powerpoint/2010/main" val="3323268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Sayısal İşlemlerde Hatalar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 smtClean="0"/>
              <a:t>Hesaplamalarda büyüklüklerin kesin olmayan yaklaşık değerleri kullanılır.</a:t>
            </a:r>
          </a:p>
          <a:p>
            <a:r>
              <a:rPr lang="tr-TR" dirty="0" smtClean="0"/>
              <a:t>Yaklaşık verideki hata miktarı işlemler ilerledikçe kabul edilemez düzeye gelir.</a:t>
            </a:r>
          </a:p>
          <a:p>
            <a:r>
              <a:rPr lang="tr-TR" dirty="0" smtClean="0"/>
              <a:t>Sayıların yuvarlatılması, sayılarda atma işlemi</a:t>
            </a:r>
          </a:p>
          <a:p>
            <a:r>
              <a:rPr lang="tr-TR" dirty="0"/>
              <a:t>Y</a:t>
            </a:r>
            <a:r>
              <a:rPr lang="tr-TR" dirty="0" smtClean="0"/>
              <a:t>aklaşık formüllerin kullanılması hataya sebep olur.</a:t>
            </a:r>
          </a:p>
          <a:p>
            <a:r>
              <a:rPr lang="tr-TR" dirty="0" smtClean="0"/>
              <a:t>Başlangıçta ihmal edilebilir bir hata işlemler sonunda kabul edilemez derecede büyüyebilir.</a:t>
            </a:r>
          </a:p>
          <a:p>
            <a:r>
              <a:rPr lang="tr-TR" dirty="0"/>
              <a:t>Bazı hatalar tamamen önlenebilirken, bazıları azaltılabilir, bazılarını önlemek imkansızdır.</a:t>
            </a:r>
          </a:p>
        </p:txBody>
      </p:sp>
    </p:spTree>
    <p:extLst>
      <p:ext uri="{BB962C8B-B14F-4D97-AF65-F5344CB8AC3E}">
        <p14:creationId xmlns:p14="http://schemas.microsoft.com/office/powerpoint/2010/main" val="34619890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1143000"/>
          </a:xfrm>
        </p:spPr>
        <p:txBody>
          <a:bodyPr/>
          <a:lstStyle/>
          <a:p>
            <a:r>
              <a:rPr lang="tr-TR" dirty="0" smtClean="0"/>
              <a:t>Örnek-devam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36" b="27801"/>
          <a:stretch/>
        </p:blipFill>
        <p:spPr>
          <a:xfrm>
            <a:off x="611560" y="1484785"/>
            <a:ext cx="7803443" cy="2160240"/>
          </a:xfr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7" b="22206"/>
          <a:stretch/>
        </p:blipFill>
        <p:spPr>
          <a:xfrm>
            <a:off x="611560" y="3573016"/>
            <a:ext cx="7848872" cy="284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77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782960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Örnek-devam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9" b="25625"/>
          <a:stretch/>
        </p:blipFill>
        <p:spPr>
          <a:xfrm>
            <a:off x="611560" y="1052736"/>
            <a:ext cx="7803443" cy="2906973"/>
          </a:xfr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4" b="5224"/>
          <a:stretch/>
        </p:blipFill>
        <p:spPr>
          <a:xfrm>
            <a:off x="251520" y="1050878"/>
            <a:ext cx="8712968" cy="4681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00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1272"/>
          <a:stretch/>
        </p:blipFill>
        <p:spPr>
          <a:xfrm>
            <a:off x="670278" y="1935163"/>
            <a:ext cx="7803443" cy="3455703"/>
          </a:xfrm>
        </p:spPr>
      </p:pic>
    </p:spTree>
    <p:extLst>
      <p:ext uri="{BB962C8B-B14F-4D97-AF65-F5344CB8AC3E}">
        <p14:creationId xmlns:p14="http://schemas.microsoft.com/office/powerpoint/2010/main" val="252644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14" b="16298"/>
          <a:stretch/>
        </p:blipFill>
        <p:spPr>
          <a:xfrm>
            <a:off x="670278" y="2374710"/>
            <a:ext cx="7803443" cy="3234520"/>
          </a:xfrm>
        </p:spPr>
      </p:pic>
    </p:spTree>
    <p:extLst>
      <p:ext uri="{BB962C8B-B14F-4D97-AF65-F5344CB8AC3E}">
        <p14:creationId xmlns:p14="http://schemas.microsoft.com/office/powerpoint/2010/main" val="177487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Örnek-devam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32" b="22516"/>
          <a:stretch/>
        </p:blipFill>
        <p:spPr>
          <a:xfrm>
            <a:off x="670278" y="2647666"/>
            <a:ext cx="7803443" cy="2688609"/>
          </a:xfrm>
        </p:spPr>
      </p:pic>
    </p:spTree>
    <p:extLst>
      <p:ext uri="{BB962C8B-B14F-4D97-AF65-F5344CB8AC3E}">
        <p14:creationId xmlns:p14="http://schemas.microsoft.com/office/powerpoint/2010/main" val="167958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Hata Kaynakları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 smtClean="0"/>
          </a:p>
          <a:p>
            <a:r>
              <a:rPr lang="tr-TR" dirty="0" smtClean="0">
                <a:solidFill>
                  <a:srgbClr val="FF0000"/>
                </a:solidFill>
              </a:rPr>
              <a:t>1)Giriş </a:t>
            </a:r>
            <a:r>
              <a:rPr lang="tr-TR" dirty="0">
                <a:solidFill>
                  <a:srgbClr val="FF0000"/>
                </a:solidFill>
              </a:rPr>
              <a:t>B</a:t>
            </a:r>
            <a:r>
              <a:rPr lang="tr-TR" dirty="0" smtClean="0">
                <a:solidFill>
                  <a:srgbClr val="FF0000"/>
                </a:solidFill>
              </a:rPr>
              <a:t>ilgilerindeki Hatalar</a:t>
            </a:r>
            <a:r>
              <a:rPr lang="tr-TR" dirty="0" smtClean="0"/>
              <a:t>: Bir bilgi ölçme sonucu elde edilmişse ölçme hataları meydana gelebilir ve bu bilgi belli yerlere giriş yapılacaksa giriş yaparken yapılan hatalar. Özellikle Yuvarlatma ve atma yapılması gereken durumlarda meydana gelir.</a:t>
            </a:r>
          </a:p>
          <a:p>
            <a:r>
              <a:rPr lang="tr-TR" dirty="0"/>
              <a:t> </a:t>
            </a:r>
            <a:r>
              <a:rPr lang="tr-TR" dirty="0" smtClean="0"/>
              <a:t>Çok sayıda bilgi girişi durumunda , bütün bilgilerin tamamını girme yerine ortalama bir değer girişleri yapılırsa meydana gelir.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509804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Yuvarlatma ve Atma İşlemi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Verinin girileceği yerin kısıtlaması ya da işlem kolaylığı için, verinin belli bir değere yuvarlatılması , yada belli bir kısmını atılıp yok sayılması işlemidir.</a:t>
            </a:r>
          </a:p>
          <a:p>
            <a:r>
              <a:rPr lang="tr-TR" dirty="0" smtClean="0"/>
              <a:t>Yuvarlatma ve atma işlemi bir sayının en az anlamlı kısmından yapılmalıdır. Bu da sayının en küçük basamak değerinden yapılır.</a:t>
            </a:r>
          </a:p>
          <a:p>
            <a:r>
              <a:rPr lang="tr-TR" dirty="0" smtClean="0"/>
              <a:t>ÖR:     1234</a:t>
            </a:r>
            <a:r>
              <a:rPr lang="tr-TR" dirty="0" smtClean="0">
                <a:solidFill>
                  <a:srgbClr val="FF0000"/>
                </a:solidFill>
              </a:rPr>
              <a:t>2</a:t>
            </a:r>
          </a:p>
          <a:p>
            <a:r>
              <a:rPr lang="tr-TR" dirty="0" smtClean="0"/>
              <a:t>ÖR:      123.4</a:t>
            </a:r>
            <a:r>
              <a:rPr lang="tr-TR" dirty="0" smtClean="0">
                <a:solidFill>
                  <a:srgbClr val="FF0000"/>
                </a:solidFill>
              </a:rPr>
              <a:t>57</a:t>
            </a:r>
            <a:endParaRPr lang="tr-T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8384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Yuvarlatma işlemi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Verilen bir sayının  a  ondalığa yuvarlatılması için : sayının a ondalıktan sonraki kısım:</a:t>
            </a:r>
          </a:p>
          <a:p>
            <a:r>
              <a:rPr lang="tr-TR" dirty="0" smtClean="0"/>
              <a:t>1)</a:t>
            </a:r>
            <a:r>
              <a:rPr lang="tr-TR" b="1" dirty="0" smtClean="0"/>
              <a:t>0,5 . 10</a:t>
            </a:r>
            <a:r>
              <a:rPr lang="tr-TR" b="1" baseline="30000" dirty="0" smtClean="0"/>
              <a:t>-a </a:t>
            </a:r>
            <a:r>
              <a:rPr lang="tr-TR" b="1" dirty="0" smtClean="0"/>
              <a:t> </a:t>
            </a:r>
            <a:r>
              <a:rPr lang="tr-TR" dirty="0" smtClean="0"/>
              <a:t>‘dan büyükse , a. Ondalığa 1 ekle.</a:t>
            </a:r>
          </a:p>
          <a:p>
            <a:r>
              <a:rPr lang="tr-TR" dirty="0" smtClean="0"/>
              <a:t>2)</a:t>
            </a:r>
            <a:r>
              <a:rPr lang="tr-TR" b="1" dirty="0" smtClean="0"/>
              <a:t>0,5 </a:t>
            </a:r>
            <a:r>
              <a:rPr lang="tr-TR" b="1" dirty="0"/>
              <a:t>. 10</a:t>
            </a:r>
            <a:r>
              <a:rPr lang="tr-TR" b="1" baseline="30000" dirty="0"/>
              <a:t>-a </a:t>
            </a:r>
            <a:r>
              <a:rPr lang="tr-TR" b="1" dirty="0"/>
              <a:t> </a:t>
            </a:r>
            <a:r>
              <a:rPr lang="tr-TR" dirty="0"/>
              <a:t>‘dan </a:t>
            </a:r>
            <a:r>
              <a:rPr lang="tr-TR" dirty="0" smtClean="0"/>
              <a:t>küçükse </a:t>
            </a:r>
            <a:r>
              <a:rPr lang="tr-TR" dirty="0"/>
              <a:t>, a. </a:t>
            </a:r>
            <a:r>
              <a:rPr lang="tr-TR" dirty="0" smtClean="0"/>
              <a:t>Ondalık değiştirme.</a:t>
            </a:r>
          </a:p>
          <a:p>
            <a:r>
              <a:rPr lang="tr-TR" dirty="0" smtClean="0"/>
              <a:t>3) </a:t>
            </a:r>
            <a:r>
              <a:rPr lang="tr-TR" b="1" dirty="0" smtClean="0"/>
              <a:t>0,5 </a:t>
            </a:r>
            <a:r>
              <a:rPr lang="tr-TR" b="1" dirty="0"/>
              <a:t>. 10</a:t>
            </a:r>
            <a:r>
              <a:rPr lang="tr-TR" b="1" baseline="30000" dirty="0"/>
              <a:t>-a </a:t>
            </a:r>
            <a:r>
              <a:rPr lang="tr-TR" b="1" dirty="0"/>
              <a:t> </a:t>
            </a:r>
            <a:r>
              <a:rPr lang="tr-TR" dirty="0" smtClean="0"/>
              <a:t>‘ya eşitse:</a:t>
            </a:r>
          </a:p>
          <a:p>
            <a:pPr lvl="2"/>
            <a:r>
              <a:rPr lang="tr-TR" dirty="0" smtClean="0"/>
              <a:t>a)  a. Ondalıktaki sayı tek ise 1 ekle</a:t>
            </a:r>
          </a:p>
          <a:p>
            <a:pPr lvl="2"/>
            <a:r>
              <a:rPr lang="tr-TR" dirty="0" smtClean="0"/>
              <a:t>b) a. Ondalıktaki sayı çift ise olduğu gibi bırak</a:t>
            </a:r>
          </a:p>
          <a:p>
            <a:pPr marL="393192" lvl="1" indent="0">
              <a:buNone/>
            </a:pPr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11889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ÖRNEK  (3 ondalığa göre)</a:t>
            </a:r>
            <a:endParaRPr lang="tr-TR" dirty="0"/>
          </a:p>
        </p:txBody>
      </p:sp>
      <p:graphicFrame>
        <p:nvGraphicFramePr>
          <p:cNvPr id="4" name="İçerik Yer Tutucus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4381048"/>
              </p:ext>
            </p:extLst>
          </p:nvPr>
        </p:nvGraphicFramePr>
        <p:xfrm>
          <a:off x="457200" y="1935163"/>
          <a:ext cx="82296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r>
                        <a:rPr lang="tr-TR" dirty="0" smtClean="0"/>
                        <a:t>ÖRNEK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SAYI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YUVARLATMA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ATMA</a:t>
                      </a:r>
                      <a:endParaRPr lang="tr-TR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Örnek 1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0.4397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0.440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0.439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Örnek 2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0.43750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0.438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0.437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Örnek 3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0.43650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0.436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0.436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Örnek 4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0.43652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0.437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tr-TR" kern="1200" dirty="0" smtClean="0">
                          <a:solidFill>
                            <a:schemeClr val="dk1"/>
                          </a:solidFill>
                          <a:latin typeface="+mj-lt"/>
                          <a:ea typeface="+mn-ea"/>
                          <a:cs typeface="+mn-cs"/>
                        </a:rPr>
                        <a:t>0.436</a:t>
                      </a:r>
                      <a:endParaRPr kumimoji="0" lang="tr-TR" kern="1200" dirty="0">
                        <a:solidFill>
                          <a:schemeClr val="dk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0484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2)Kesme Hataları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Gerçekte sonsuza kadar sürmesi gereken bir işlemin sonlu bir değerde kesilmesinden kaynaklanır.</a:t>
            </a:r>
          </a:p>
          <a:p>
            <a:r>
              <a:rPr lang="tr-TR" dirty="0" smtClean="0"/>
              <a:t>Örnek:</a:t>
            </a:r>
          </a:p>
          <a:p>
            <a:pPr marL="0" indent="0">
              <a:buNone/>
            </a:pPr>
            <a:r>
              <a:rPr lang="tr-TR" dirty="0"/>
              <a:t> </a:t>
            </a:r>
            <a:r>
              <a:rPr lang="tr-TR" dirty="0" smtClean="0"/>
              <a:t>1/2, 1/4, 1/6 , …….., 1/n, </a:t>
            </a:r>
            <a:r>
              <a:rPr lang="tr-TR" dirty="0" smtClean="0">
                <a:solidFill>
                  <a:srgbClr val="FF0000"/>
                </a:solidFill>
              </a:rPr>
              <a:t>……., 1/2n, ……</a:t>
            </a:r>
          </a:p>
          <a:p>
            <a:pPr marL="0" indent="0">
              <a:buNone/>
            </a:pPr>
            <a:r>
              <a:rPr lang="tr-TR" dirty="0" smtClean="0"/>
              <a:t>Yerine, belli bir n değerine kadar olan kısım alınırsa geriye kalan kısmı ihmal edilmiş olur.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36477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3) İdealleştirme Hataları</a:t>
            </a:r>
            <a:endParaRPr lang="tr-T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İçerik Yer Tutucusu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tr-TR" dirty="0" smtClean="0"/>
                  <a:t>Bir matematiksel modelin basitleştirilmesinden ortaya çıkan hatalardır.</a:t>
                </a:r>
              </a:p>
              <a:p>
                <a:r>
                  <a:rPr lang="tr-TR" dirty="0" smtClean="0"/>
                  <a:t>Örnek:</a:t>
                </a:r>
              </a:p>
              <a:p>
                <a:pPr marL="0" indent="0">
                  <a:buNone/>
                </a:pPr>
                <a:r>
                  <a:rPr lang="tr-TR" dirty="0"/>
                  <a:t> </a:t>
                </a:r>
                <a:r>
                  <a:rPr lang="tr-TR" dirty="0" smtClean="0"/>
                  <a:t>   f=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tr-TR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tr-TR" i="1" smtClean="0">
                            <a:latin typeface="Cambria Math"/>
                            <a:ea typeface="Cambria Math"/>
                          </a:rPr>
                          <m:t>∆</m:t>
                        </m:r>
                        <m:r>
                          <a:rPr lang="tr-TR" b="0" i="1" smtClean="0">
                            <a:latin typeface="Cambria Math"/>
                            <a:ea typeface="Cambria Math"/>
                          </a:rPr>
                          <m:t>𝑋</m:t>
                        </m:r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lang="tr-TR" i="1" smtClean="0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tr-TR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tr-TR" b="0" i="1" smtClean="0">
                                <a:latin typeface="Cambria Math"/>
                              </a:rPr>
                              <m:t>=1</m:t>
                            </m:r>
                          </m:sub>
                          <m:sup>
                            <m:r>
                              <a:rPr lang="tr-TR" b="0" i="1" smtClean="0">
                                <a:latin typeface="Cambria Math"/>
                              </a:rPr>
                              <m:t>𝑛</m:t>
                            </m:r>
                          </m:sup>
                          <m:e>
                            <m:r>
                              <a:rPr lang="tr-TR" b="0" i="1" smtClean="0">
                                <a:latin typeface="Cambria Math"/>
                              </a:rPr>
                              <m:t>𝑦</m:t>
                            </m:r>
                            <m:r>
                              <a:rPr lang="tr-TR" b="0" i="1" baseline="-25000" smtClean="0">
                                <a:latin typeface="Cambria Math"/>
                              </a:rPr>
                              <m:t>𝑖</m:t>
                            </m:r>
                          </m:e>
                        </m:nary>
                      </m:den>
                    </m:f>
                  </m:oMath>
                </a14:m>
                <a:r>
                  <a:rPr lang="tr-TR" dirty="0" smtClean="0"/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tr-TR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tr-TR" i="1" smtClean="0">
                            <a:latin typeface="Cambria Math"/>
                            <a:ea typeface="Cambria Math"/>
                          </a:rPr>
                          <m:t>∆</m:t>
                        </m:r>
                        <m:r>
                          <a:rPr lang="tr-TR" b="0" i="1" smtClean="0">
                            <a:latin typeface="Cambria Math"/>
                            <a:ea typeface="Cambria Math"/>
                          </a:rPr>
                          <m:t>𝑦</m:t>
                        </m:r>
                      </m:num>
                      <m:den>
                        <m:nary>
                          <m:naryPr>
                            <m:chr m:val="∑"/>
                            <m:limLoc m:val="subSup"/>
                            <m:ctrlPr>
                              <a:rPr lang="tr-TR" i="1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m:rPr>
                                <m:brk m:alnAt="25"/>
                              </m:rPr>
                              <a:rPr lang="tr-TR" i="1">
                                <a:latin typeface="Cambria Math"/>
                              </a:rPr>
                              <m:t>𝑖</m:t>
                            </m:r>
                            <m:r>
                              <a:rPr lang="tr-TR" i="1">
                                <a:latin typeface="Cambria Math"/>
                              </a:rPr>
                              <m:t>=1</m:t>
                            </m:r>
                          </m:sub>
                          <m:sup>
                            <m:r>
                              <a:rPr lang="tr-TR" b="0" i="1" smtClean="0">
                                <a:latin typeface="Cambria Math"/>
                              </a:rPr>
                              <m:t>𝑚</m:t>
                            </m:r>
                          </m:sup>
                          <m:e>
                            <m:r>
                              <a:rPr lang="tr-TR" b="0" i="1" smtClean="0">
                                <a:latin typeface="Cambria Math"/>
                              </a:rPr>
                              <m:t>𝑥</m:t>
                            </m:r>
                            <m:r>
                              <a:rPr lang="tr-TR" i="1" baseline="-25000">
                                <a:latin typeface="Cambria Math"/>
                              </a:rPr>
                              <m:t>𝑖</m:t>
                            </m:r>
                          </m:e>
                        </m:nary>
                      </m:den>
                    </m:f>
                  </m:oMath>
                </a14:m>
                <a:r>
                  <a:rPr lang="tr-TR" dirty="0" smtClean="0"/>
                  <a:t>        yerine</a:t>
                </a:r>
              </a:p>
              <a:p>
                <a:pPr marL="0" indent="0">
                  <a:buNone/>
                </a:pPr>
                <a:endParaRPr lang="tr-TR" dirty="0"/>
              </a:p>
              <a:p>
                <a:pPr marL="0" indent="0">
                  <a:buNone/>
                </a:pPr>
                <a:r>
                  <a:rPr lang="tr-TR" dirty="0" smtClean="0"/>
                  <a:t>   </a:t>
                </a:r>
                <a:r>
                  <a:rPr lang="tr-TR" dirty="0"/>
                  <a:t> f=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tr-TR" i="1">
                            <a:latin typeface="Cambria Math"/>
                          </a:rPr>
                        </m:ctrlPr>
                      </m:fPr>
                      <m:num>
                        <m:r>
                          <a:rPr lang="tr-TR" i="1">
                            <a:latin typeface="Cambria Math"/>
                            <a:ea typeface="Cambria Math"/>
                          </a:rPr>
                          <m:t>∆</m:t>
                        </m:r>
                        <m:r>
                          <a:rPr lang="tr-TR" i="1">
                            <a:latin typeface="Cambria Math"/>
                            <a:ea typeface="Cambria Math"/>
                          </a:rPr>
                          <m:t>𝑋</m:t>
                        </m:r>
                      </m:num>
                      <m:den>
                        <m:r>
                          <a:rPr lang="tr-TR" b="0" i="1" smtClean="0">
                            <a:latin typeface="Cambria Math"/>
                            <a:ea typeface="Cambria Math"/>
                          </a:rPr>
                          <m:t>1</m:t>
                        </m:r>
                      </m:den>
                    </m:f>
                  </m:oMath>
                </a14:m>
                <a:r>
                  <a:rPr lang="tr-TR" dirty="0"/>
                  <a:t> +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tr-TR" i="1">
                            <a:latin typeface="Cambria Math"/>
                          </a:rPr>
                        </m:ctrlPr>
                      </m:fPr>
                      <m:num>
                        <m:r>
                          <a:rPr lang="tr-TR" i="1">
                            <a:latin typeface="Cambria Math"/>
                            <a:ea typeface="Cambria Math"/>
                          </a:rPr>
                          <m:t>∆</m:t>
                        </m:r>
                        <m:r>
                          <a:rPr lang="tr-TR" i="1">
                            <a:latin typeface="Cambria Math"/>
                            <a:ea typeface="Cambria Math"/>
                          </a:rPr>
                          <m:t>𝑦</m:t>
                        </m:r>
                      </m:num>
                      <m:den>
                        <m:r>
                          <a:rPr lang="tr-TR" b="0" i="1" smtClean="0">
                            <a:latin typeface="Cambria Math"/>
                            <a:ea typeface="Cambria Math"/>
                          </a:rPr>
                          <m:t>2</m:t>
                        </m:r>
                      </m:den>
                    </m:f>
                  </m:oMath>
                </a14:m>
                <a:r>
                  <a:rPr lang="tr-TR" dirty="0" smtClean="0"/>
                  <a:t>      kullanılırsa.</a:t>
                </a:r>
                <a:endParaRPr lang="tr-TR" dirty="0"/>
              </a:p>
            </p:txBody>
          </p:sp>
        </mc:Choice>
        <mc:Fallback xmlns="">
          <p:sp>
            <p:nvSpPr>
              <p:cNvPr id="3" name="İçerik Yer Tutucus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889" t="-1111" r="-148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83096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kış">
  <a:themeElements>
    <a:clrScheme name="Akış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Akış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kış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488</TotalTime>
  <Words>795</Words>
  <Application>Microsoft Office PowerPoint</Application>
  <PresentationFormat>Ekran Gösterisi (4:3)</PresentationFormat>
  <Paragraphs>119</Paragraphs>
  <Slides>34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34</vt:i4>
      </vt:variant>
    </vt:vector>
  </HeadingPairs>
  <TitlesOfParts>
    <vt:vector size="35" baseType="lpstr">
      <vt:lpstr>Akış</vt:lpstr>
      <vt:lpstr>SAYISAL ANALİZ</vt:lpstr>
      <vt:lpstr>PLAN</vt:lpstr>
      <vt:lpstr>Sayısal İşlemlerde Hatalar</vt:lpstr>
      <vt:lpstr>Hata Kaynakları</vt:lpstr>
      <vt:lpstr>Yuvarlatma ve Atma İşlemi</vt:lpstr>
      <vt:lpstr>Yuvarlatma işlemi</vt:lpstr>
      <vt:lpstr>ÖRNEK  (3 ondalığa göre)</vt:lpstr>
      <vt:lpstr>2)Kesme Hataları</vt:lpstr>
      <vt:lpstr>3) İdealleştirme Hataları</vt:lpstr>
      <vt:lpstr>Mutlak ve Relatif(göreceli ) Hata</vt:lpstr>
      <vt:lpstr>Lineer Denklem Takımı Çözüm Yöntemleri</vt:lpstr>
      <vt:lpstr>1-Direk Yöntem (Cramer Yöntemi)</vt:lpstr>
      <vt:lpstr>Cramer Yöntemi</vt:lpstr>
      <vt:lpstr>Cramer Yöntemi -devam</vt:lpstr>
      <vt:lpstr>Cramer yöntemi- devam</vt:lpstr>
      <vt:lpstr>Cramer -Örnek</vt:lpstr>
      <vt:lpstr>Cramer –Örnek2</vt:lpstr>
      <vt:lpstr>Örnek2-devam</vt:lpstr>
      <vt:lpstr>2-  Gauss Eliminasyon Yöntemi</vt:lpstr>
      <vt:lpstr>Örnek</vt:lpstr>
      <vt:lpstr>Örnek-devam</vt:lpstr>
      <vt:lpstr>Örnek2</vt:lpstr>
      <vt:lpstr>Örnek2-devam</vt:lpstr>
      <vt:lpstr>Örnek2-devam</vt:lpstr>
      <vt:lpstr>Örnek2-devam</vt:lpstr>
      <vt:lpstr>Örnek2-devam</vt:lpstr>
      <vt:lpstr>Örnek2-devam</vt:lpstr>
      <vt:lpstr>GAUSS JORDAN ELİMİNASYON YÖNTEMİ</vt:lpstr>
      <vt:lpstr>Örnek</vt:lpstr>
      <vt:lpstr>Örnek-devam</vt:lpstr>
      <vt:lpstr>Örnek-devam</vt:lpstr>
      <vt:lpstr>Örnek-devam</vt:lpstr>
      <vt:lpstr>Örnek-devam</vt:lpstr>
      <vt:lpstr>Örnek-devam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SAYISAL ANALİZ</dc:title>
  <dc:creator>cengiz</dc:creator>
  <cp:lastModifiedBy>cengiz</cp:lastModifiedBy>
  <cp:revision>26</cp:revision>
  <dcterms:created xsi:type="dcterms:W3CDTF">2020-07-13T11:51:33Z</dcterms:created>
  <dcterms:modified xsi:type="dcterms:W3CDTF">2021-02-25T11:05:54Z</dcterms:modified>
</cp:coreProperties>
</file>

<file path=docProps/thumbnail.jpeg>
</file>